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9" r:id="rId15"/>
    <p:sldId id="270" r:id="rId16"/>
    <p:sldId id="271" r:id="rId17"/>
    <p:sldId id="272" r:id="rId18"/>
    <p:sldId id="273" r:id="rId19"/>
    <p:sldId id="274" r:id="rId20"/>
    <p:sldId id="275" r:id="rId21"/>
    <p:sldId id="268"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42637431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215282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291786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289988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2315414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256686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337494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067314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31634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305586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173239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27750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229756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78564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125687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121523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B20D9-BA6F-4456-B780-316C2E7F86EC}"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F3DD8-F610-4B6D-B866-89C362FBFDB3}" type="slidenum">
              <a:rPr lang="en-US" smtClean="0"/>
              <a:t>‹#›</a:t>
            </a:fld>
            <a:endParaRPr lang="en-US" dirty="0"/>
          </a:p>
        </p:txBody>
      </p:sp>
    </p:spTree>
    <p:extLst>
      <p:ext uri="{BB962C8B-B14F-4D97-AF65-F5344CB8AC3E}">
        <p14:creationId xmlns:p14="http://schemas.microsoft.com/office/powerpoint/2010/main" val="342896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FB20D9-BA6F-4456-B780-316C2E7F86EC}" type="datetimeFigureOut">
              <a:rPr lang="en-US" smtClean="0"/>
              <a:t>12/1/2022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9F3DD8-F610-4B6D-B866-89C362FBFDB3}" type="slidenum">
              <a:rPr lang="en-US" smtClean="0"/>
              <a:t>‹#›</a:t>
            </a:fld>
            <a:endParaRPr lang="en-US" dirty="0"/>
          </a:p>
        </p:txBody>
      </p:sp>
    </p:spTree>
    <p:extLst>
      <p:ext uri="{BB962C8B-B14F-4D97-AF65-F5344CB8AC3E}">
        <p14:creationId xmlns:p14="http://schemas.microsoft.com/office/powerpoint/2010/main" val="1163602921"/>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ejm.org/doi/full/10.1056/nejmsa066082" TargetMode="External"/><Relationship Id="rId2" Type="http://schemas.openxmlformats.org/officeDocument/2006/relationships/hyperlink" Target="http://networksciencebook.com/chapter/1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1E33-CD23-42D6-91E9-689CE0EA0445}"/>
              </a:ext>
            </a:extLst>
          </p:cNvPr>
          <p:cNvSpPr>
            <a:spLocks noGrp="1"/>
          </p:cNvSpPr>
          <p:nvPr>
            <p:ph type="ctrTitle"/>
          </p:nvPr>
        </p:nvSpPr>
        <p:spPr/>
        <p:txBody>
          <a:bodyPr/>
          <a:lstStyle/>
          <a:p>
            <a:r>
              <a:rPr lang="en-US" cap="none" dirty="0"/>
              <a:t>Beyond the Degree Distribution</a:t>
            </a:r>
          </a:p>
        </p:txBody>
      </p:sp>
      <p:sp>
        <p:nvSpPr>
          <p:cNvPr id="3" name="Subtitle 2">
            <a:extLst>
              <a:ext uri="{FF2B5EF4-FFF2-40B4-BE49-F238E27FC236}">
                <a16:creationId xmlns:a16="http://schemas.microsoft.com/office/drawing/2014/main" id="{AFBEAD84-13AA-DD6D-FCA2-EF0CFEA02D6D}"/>
              </a:ext>
            </a:extLst>
          </p:cNvPr>
          <p:cNvSpPr>
            <a:spLocks noGrp="1"/>
          </p:cNvSpPr>
          <p:nvPr>
            <p:ph type="subTitle" idx="1"/>
          </p:nvPr>
        </p:nvSpPr>
        <p:spPr/>
        <p:txBody>
          <a:bodyPr/>
          <a:lstStyle/>
          <a:p>
            <a:r>
              <a:rPr lang="en-US" cap="none" dirty="0"/>
              <a:t>Michael Leddy</a:t>
            </a:r>
          </a:p>
        </p:txBody>
      </p:sp>
    </p:spTree>
    <p:extLst>
      <p:ext uri="{BB962C8B-B14F-4D97-AF65-F5344CB8AC3E}">
        <p14:creationId xmlns:p14="http://schemas.microsoft.com/office/powerpoint/2010/main" val="1608182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372862" y="133164"/>
            <a:ext cx="4181384" cy="6724835"/>
          </a:xfrm>
        </p:spPr>
        <p:txBody>
          <a:bodyPr anchor="t">
            <a:normAutofit/>
          </a:bodyPr>
          <a:lstStyle/>
          <a:p>
            <a:r>
              <a:rPr lang="en-US" sz="2400" dirty="0"/>
              <a:t>The models used until this point assumed the timings of interactions were random, thus the gaps in timings between interactions result in an exponential distribution, like in the plot to the right.</a:t>
            </a:r>
          </a:p>
          <a:p>
            <a:r>
              <a:rPr lang="en-US" sz="2400" dirty="0"/>
              <a:t>The gaps of real social networks follow a power law distribution, thus resulting in a series of frequent interactions between two individuals within short time frames. However, this also results in some long time gaps. These patterns are “bursty”.</a:t>
            </a:r>
          </a:p>
        </p:txBody>
      </p:sp>
      <p:pic>
        <p:nvPicPr>
          <p:cNvPr id="3084" name="Picture 12" descr="Comparing the SI, SIS and SIR Models.">
            <a:extLst>
              <a:ext uri="{FF2B5EF4-FFF2-40B4-BE49-F238E27FC236}">
                <a16:creationId xmlns:a16="http://schemas.microsoft.com/office/drawing/2014/main" id="{385D2FCD-0EB2-F6C1-1F52-DDC432865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606" y="0"/>
            <a:ext cx="7445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6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30314" y="284084"/>
                <a:ext cx="3098307" cy="6573915"/>
              </a:xfrm>
            </p:spPr>
            <p:txBody>
              <a:bodyPr anchor="t">
                <a:normAutofit/>
              </a:bodyPr>
              <a:lstStyle/>
              <a:p>
                <a:r>
                  <a:rPr lang="en-US" sz="2400" dirty="0"/>
                  <a:t>The top plot represents random interactions.</a:t>
                </a:r>
              </a:p>
              <a:p>
                <a:r>
                  <a:rPr lang="en-US" sz="2400" dirty="0"/>
                  <a:t>Follows Poisson distribution with probability </a:t>
                </a:r>
                <a:r>
                  <a:rPr lang="en-US" sz="2400" i="1" dirty="0"/>
                  <a:t>q.</a:t>
                </a:r>
              </a:p>
              <a:p>
                <a:r>
                  <a:rPr lang="en-US" sz="2400" dirty="0"/>
                  <a:t>Interevent times denoted by </a:t>
                </a:r>
                <a:r>
                  <a:rPr lang="el-GR" sz="2400" b="0" i="0" dirty="0">
                    <a:effectLst/>
                    <a:latin typeface="Maison"/>
                  </a:rPr>
                  <a:t>τ</a:t>
                </a:r>
                <a:r>
                  <a:rPr lang="en-US" sz="2400" baseline="-25000" dirty="0">
                    <a:latin typeface="Maison"/>
                  </a:rPr>
                  <a:t>i</a:t>
                </a:r>
                <a:r>
                  <a:rPr lang="en-US" sz="2400" dirty="0">
                    <a:latin typeface="Maison"/>
                  </a:rPr>
                  <a:t>.</a:t>
                </a:r>
              </a:p>
              <a:p>
                <a:r>
                  <a:rPr lang="en-US" sz="2400" dirty="0">
                    <a:latin typeface="Maison"/>
                  </a:rPr>
                  <a:t>Probability of finding n events in fixed time interval t: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1" smtClean="0">
                            <a:latin typeface="Cambria Math" panose="02040503050406030204" pitchFamily="18" charset="0"/>
                          </a:rPr>
                          <m:t>𝑞</m:t>
                        </m:r>
                      </m:e>
                    </m:d>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𝑞𝑡</m:t>
                        </m:r>
                      </m:sup>
                    </m:sSup>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𝑞𝑡</m:t>
                            </m:r>
                            <m:r>
                              <a:rPr lang="en-US" sz="2400" b="0" i="1" smtClean="0">
                                <a:latin typeface="Cambria Math" panose="02040503050406030204" pitchFamily="18" charset="0"/>
                              </a:rPr>
                              <m:t>)</m:t>
                            </m:r>
                          </m:e>
                          <m:sup>
                            <m:r>
                              <a:rPr lang="en-US" sz="2400" b="0" i="1" smtClean="0">
                                <a:latin typeface="Cambria Math" panose="02040503050406030204" pitchFamily="18" charset="0"/>
                              </a:rPr>
                              <m:t>𝑛</m:t>
                            </m:r>
                          </m:sup>
                        </m:sSup>
                      </m:num>
                      <m:den>
                        <m:r>
                          <a:rPr lang="en-US" sz="2400" b="0" i="1" smtClean="0">
                            <a:latin typeface="Cambria Math" panose="02040503050406030204" pitchFamily="18" charset="0"/>
                          </a:rPr>
                          <m:t>𝑛</m:t>
                        </m:r>
                        <m:r>
                          <a:rPr lang="en-US" sz="2400" i="1">
                            <a:latin typeface="Cambria Math" panose="02040503050406030204" pitchFamily="18" charset="0"/>
                          </a:rPr>
                          <m:t>!</m:t>
                        </m:r>
                      </m:den>
                    </m:f>
                  </m:oMath>
                </a14:m>
                <a:endParaRPr lang="en-US" sz="2400" dirty="0">
                  <a:latin typeface="Maison"/>
                </a:endParaRPr>
              </a:p>
              <a:p>
                <a:r>
                  <a:rPr lang="en-US" sz="2400" dirty="0">
                    <a:latin typeface="Maison"/>
                  </a:rPr>
                  <a:t>Interevent time distribution:</a:t>
                </a:r>
                <a:r>
                  <a:rPr lang="en-US" sz="2400" b="0" dirty="0"/>
                  <a:t> </a:t>
                </a:r>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𝜏</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𝑞</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𝜏</m:t>
                              </m:r>
                            </m:e>
                            <m:sub>
                              <m:r>
                                <a:rPr lang="en-US" sz="2400" b="0" i="1" smtClean="0">
                                  <a:latin typeface="Cambria Math" panose="02040503050406030204" pitchFamily="18" charset="0"/>
                                  <a:ea typeface="Cambria Math" panose="02040503050406030204" pitchFamily="18" charset="0"/>
                                </a:rPr>
                                <m:t>𝑖</m:t>
                              </m:r>
                            </m:sub>
                          </m:sSub>
                        </m:sup>
                      </m:sSup>
                    </m:oMath>
                  </m:oMathPara>
                </a14:m>
                <a:endParaRPr lang="en-US" sz="2400" dirty="0">
                  <a:latin typeface="Maison"/>
                </a:endParaRPr>
              </a:p>
            </p:txBody>
          </p:sp>
        </mc:Choice>
        <mc:Fallback xmlns="">
          <p:sp>
            <p:nvSpPr>
              <p:cNvPr id="3" name="Content Placeholder 2">
                <a:extLst>
                  <a:ext uri="{FF2B5EF4-FFF2-40B4-BE49-F238E27FC236}">
                    <a16:creationId xmlns:a16="http://schemas.microsoft.com/office/drawing/2014/main" id="{7D68D21E-BBBD-4133-0CCF-C46F8B2FF78C}"/>
                  </a:ext>
                </a:extLst>
              </p:cNvPr>
              <p:cNvSpPr>
                <a:spLocks noGrp="1" noRot="1" noChangeAspect="1" noMove="1" noResize="1" noEditPoints="1" noAdjustHandles="1" noChangeArrowheads="1" noChangeShapeType="1" noTextEdit="1"/>
              </p:cNvSpPr>
              <p:nvPr>
                <p:ph idx="1"/>
              </p:nvPr>
            </p:nvSpPr>
            <p:spPr>
              <a:xfrm>
                <a:off x="630314" y="284084"/>
                <a:ext cx="3098307" cy="6573915"/>
              </a:xfrm>
              <a:blipFill>
                <a:blip r:embed="rId2"/>
                <a:stretch>
                  <a:fillRect l="-2554" t="-742" r="-3733"/>
                </a:stretch>
              </a:blipFill>
            </p:spPr>
            <p:txBody>
              <a:bodyPr/>
              <a:lstStyle/>
              <a:p>
                <a:r>
                  <a:rPr lang="en-US">
                    <a:noFill/>
                  </a:rPr>
                  <a:t> </a:t>
                </a:r>
              </a:p>
            </p:txBody>
          </p:sp>
        </mc:Fallback>
      </mc:AlternateContent>
      <p:pic>
        <p:nvPicPr>
          <p:cNvPr id="4098" name="Picture 2" descr="Bursty Interactions.">
            <a:extLst>
              <a:ext uri="{FF2B5EF4-FFF2-40B4-BE49-F238E27FC236}">
                <a16:creationId xmlns:a16="http://schemas.microsoft.com/office/drawing/2014/main" id="{AE554BB2-40C7-9186-B26D-EF8E4D7CC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0"/>
            <a:ext cx="8351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4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30314" y="284084"/>
            <a:ext cx="3098307" cy="6573915"/>
          </a:xfrm>
        </p:spPr>
        <p:txBody>
          <a:bodyPr anchor="ctr">
            <a:normAutofit/>
          </a:bodyPr>
          <a:lstStyle/>
          <a:p>
            <a:r>
              <a:rPr lang="en-US" sz="2400" dirty="0">
                <a:latin typeface="Maison"/>
              </a:rPr>
              <a:t>Notice how the events are uniformly distributed. There aren’t any large gaps.</a:t>
            </a:r>
          </a:p>
        </p:txBody>
      </p:sp>
      <p:pic>
        <p:nvPicPr>
          <p:cNvPr id="4098" name="Picture 2" descr="Bursty Interactions.">
            <a:extLst>
              <a:ext uri="{FF2B5EF4-FFF2-40B4-BE49-F238E27FC236}">
                <a16:creationId xmlns:a16="http://schemas.microsoft.com/office/drawing/2014/main" id="{AE554BB2-40C7-9186-B26D-EF8E4D7CC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63" y="0"/>
            <a:ext cx="8351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1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30314" y="284084"/>
                <a:ext cx="3098307" cy="6573915"/>
              </a:xfrm>
            </p:spPr>
            <p:txBody>
              <a:bodyPr anchor="t">
                <a:normAutofit/>
              </a:bodyPr>
              <a:lstStyle/>
              <a:p>
                <a:r>
                  <a:rPr lang="en-US" sz="2400" dirty="0">
                    <a:latin typeface="Maison"/>
                  </a:rPr>
                  <a:t>The bottom plot uses a power law to plot events. </a:t>
                </a:r>
              </a:p>
              <a:p>
                <a:r>
                  <a:rPr lang="en-US" sz="2400" dirty="0">
                    <a:latin typeface="Maison"/>
                  </a:rPr>
                  <a:t>There are a few very large gaps, which are shown by the tall spikes in d.</a:t>
                </a:r>
              </a:p>
              <a:p>
                <a:r>
                  <a:rPr lang="en-US" sz="2400" dirty="0">
                    <a:latin typeface="Maison"/>
                  </a:rPr>
                  <a:t>Interevent time distribution:</a:t>
                </a:r>
                <a:r>
                  <a:rPr lang="en-US" sz="2400" b="0" dirty="0"/>
                  <a:t> </a:t>
                </a:r>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𝜏</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𝜏</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−2</m:t>
                          </m:r>
                        </m:sup>
                      </m:sSubSup>
                    </m:oMath>
                  </m:oMathPara>
                </a14:m>
                <a:endParaRPr lang="en-US" sz="2400" dirty="0">
                  <a:latin typeface="Maison"/>
                </a:endParaRPr>
              </a:p>
            </p:txBody>
          </p:sp>
        </mc:Choice>
        <mc:Fallback xmlns="">
          <p:sp>
            <p:nvSpPr>
              <p:cNvPr id="3" name="Content Placeholder 2">
                <a:extLst>
                  <a:ext uri="{FF2B5EF4-FFF2-40B4-BE49-F238E27FC236}">
                    <a16:creationId xmlns:a16="http://schemas.microsoft.com/office/drawing/2014/main" id="{7D68D21E-BBBD-4133-0CCF-C46F8B2FF78C}"/>
                  </a:ext>
                </a:extLst>
              </p:cNvPr>
              <p:cNvSpPr>
                <a:spLocks noGrp="1" noRot="1" noChangeAspect="1" noMove="1" noResize="1" noEditPoints="1" noAdjustHandles="1" noChangeArrowheads="1" noChangeShapeType="1" noTextEdit="1"/>
              </p:cNvSpPr>
              <p:nvPr>
                <p:ph idx="1"/>
              </p:nvPr>
            </p:nvSpPr>
            <p:spPr>
              <a:xfrm>
                <a:off x="630314" y="284084"/>
                <a:ext cx="3098307" cy="6573915"/>
              </a:xfrm>
              <a:blipFill>
                <a:blip r:embed="rId2"/>
                <a:stretch>
                  <a:fillRect l="-2554" t="-742" r="-3929"/>
                </a:stretch>
              </a:blipFill>
            </p:spPr>
            <p:txBody>
              <a:bodyPr/>
              <a:lstStyle/>
              <a:p>
                <a:r>
                  <a:rPr lang="en-US">
                    <a:noFill/>
                  </a:rPr>
                  <a:t> </a:t>
                </a:r>
              </a:p>
            </p:txBody>
          </p:sp>
        </mc:Fallback>
      </mc:AlternateContent>
      <p:pic>
        <p:nvPicPr>
          <p:cNvPr id="4098" name="Picture 2" descr="Bursty Interactions.">
            <a:extLst>
              <a:ext uri="{FF2B5EF4-FFF2-40B4-BE49-F238E27FC236}">
                <a16:creationId xmlns:a16="http://schemas.microsoft.com/office/drawing/2014/main" id="{AE554BB2-40C7-9186-B26D-EF8E4D7CC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0"/>
            <a:ext cx="8351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9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Bursty Contact Patterns</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1" y="2142067"/>
            <a:ext cx="8316156" cy="4473886"/>
          </a:xfrm>
        </p:spPr>
        <p:txBody>
          <a:bodyPr anchor="t">
            <a:normAutofit/>
          </a:bodyPr>
          <a:lstStyle/>
          <a:p>
            <a:pPr marL="0" indent="0">
              <a:buNone/>
            </a:pPr>
            <a:r>
              <a:rPr lang="en-US" sz="2400" dirty="0"/>
              <a:t>These contact patterns apply to real life networks, such as email and personal contacts.</a:t>
            </a:r>
          </a:p>
        </p:txBody>
      </p:sp>
    </p:spTree>
    <p:extLst>
      <p:ext uri="{BB962C8B-B14F-4D97-AF65-F5344CB8AC3E}">
        <p14:creationId xmlns:p14="http://schemas.microsoft.com/office/powerpoint/2010/main" val="84181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9DAF-8D5F-85FB-6F56-24F3522292A1}"/>
              </a:ext>
            </a:extLst>
          </p:cNvPr>
          <p:cNvSpPr>
            <a:spLocks noGrp="1"/>
          </p:cNvSpPr>
          <p:nvPr>
            <p:ph type="title"/>
          </p:nvPr>
        </p:nvSpPr>
        <p:spPr>
          <a:xfrm>
            <a:off x="1030287" y="2700866"/>
            <a:ext cx="10131425" cy="1456267"/>
          </a:xfrm>
        </p:spPr>
        <p:txBody>
          <a:bodyPr>
            <a:normAutofit/>
          </a:bodyPr>
          <a:lstStyle/>
          <a:p>
            <a:pPr algn="r"/>
            <a:r>
              <a:rPr lang="en-US" sz="4800" cap="none" dirty="0"/>
              <a:t>Degree Correlations</a:t>
            </a:r>
          </a:p>
        </p:txBody>
      </p:sp>
    </p:spTree>
    <p:extLst>
      <p:ext uri="{BB962C8B-B14F-4D97-AF65-F5344CB8AC3E}">
        <p14:creationId xmlns:p14="http://schemas.microsoft.com/office/powerpoint/2010/main" val="210066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Degree Correlations</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0" y="2142067"/>
            <a:ext cx="8875450" cy="4473886"/>
          </a:xfrm>
        </p:spPr>
        <p:txBody>
          <a:bodyPr anchor="t">
            <a:normAutofit/>
          </a:bodyPr>
          <a:lstStyle/>
          <a:p>
            <a:r>
              <a:rPr lang="en-US" sz="2400" dirty="0"/>
              <a:t>Degree correlations of social networks affect the spread of pathogens along it.</a:t>
            </a:r>
          </a:p>
          <a:p>
            <a:r>
              <a:rPr lang="en-US" sz="2400" dirty="0"/>
              <a:t>Social networks tend to be assortative, meaning that hubs have a tendency to connect to each other.</a:t>
            </a:r>
          </a:p>
          <a:p>
            <a:r>
              <a:rPr lang="en-US" sz="2400" dirty="0"/>
              <a:t>Degree correlations do this by affecting the epidemic threshold </a:t>
            </a:r>
            <a:r>
              <a:rPr lang="el-GR" sz="2400" i="1" dirty="0"/>
              <a:t>λ</a:t>
            </a:r>
            <a:r>
              <a:rPr lang="en-US" sz="2400" i="1" baseline="-25000" dirty="0"/>
              <a:t>c</a:t>
            </a:r>
            <a:r>
              <a:rPr lang="en-US" sz="2400" dirty="0"/>
              <a:t>,</a:t>
            </a:r>
            <a:r>
              <a:rPr lang="en-US" sz="2400" i="1" dirty="0"/>
              <a:t> </a:t>
            </a:r>
            <a:r>
              <a:rPr lang="en-US" sz="2400" dirty="0"/>
              <a:t>the value that the spreading rate of a pathogen needs to exceed in order to spread further. Assortative correlations decrease </a:t>
            </a:r>
            <a:r>
              <a:rPr lang="el-GR" sz="2400" i="1" dirty="0"/>
              <a:t>λ</a:t>
            </a:r>
            <a:r>
              <a:rPr lang="en-US" sz="2400" i="1" baseline="-25000" dirty="0"/>
              <a:t>c</a:t>
            </a:r>
            <a:r>
              <a:rPr lang="en-US" sz="2400" dirty="0"/>
              <a:t>, while disassortative correlations increase it.</a:t>
            </a:r>
          </a:p>
          <a:p>
            <a:r>
              <a:rPr lang="en-US" sz="2400" dirty="0"/>
              <a:t>Assortative correlations speed up the spread of pathogens, while disassortative correlations slow </a:t>
            </a:r>
            <a:r>
              <a:rPr lang="en-US" sz="2400"/>
              <a:t>them down.</a:t>
            </a:r>
            <a:endParaRPr lang="en-US" sz="2400" dirty="0"/>
          </a:p>
          <a:p>
            <a:endParaRPr lang="en-US" sz="2400" dirty="0"/>
          </a:p>
        </p:txBody>
      </p:sp>
    </p:spTree>
    <p:extLst>
      <p:ext uri="{BB962C8B-B14F-4D97-AF65-F5344CB8AC3E}">
        <p14:creationId xmlns:p14="http://schemas.microsoft.com/office/powerpoint/2010/main" val="134450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9DAF-8D5F-85FB-6F56-24F3522292A1}"/>
              </a:ext>
            </a:extLst>
          </p:cNvPr>
          <p:cNvSpPr>
            <a:spLocks noGrp="1"/>
          </p:cNvSpPr>
          <p:nvPr>
            <p:ph type="title"/>
          </p:nvPr>
        </p:nvSpPr>
        <p:spPr>
          <a:xfrm>
            <a:off x="1030287" y="2700866"/>
            <a:ext cx="10131425" cy="1456267"/>
          </a:xfrm>
        </p:spPr>
        <p:txBody>
          <a:bodyPr>
            <a:normAutofit/>
          </a:bodyPr>
          <a:lstStyle/>
          <a:p>
            <a:pPr algn="r"/>
            <a:r>
              <a:rPr lang="en-US" sz="4800" cap="none" dirty="0"/>
              <a:t>Link Weights and Communities</a:t>
            </a:r>
          </a:p>
        </p:txBody>
      </p:sp>
    </p:spTree>
    <p:extLst>
      <p:ext uri="{BB962C8B-B14F-4D97-AF65-F5344CB8AC3E}">
        <p14:creationId xmlns:p14="http://schemas.microsoft.com/office/powerpoint/2010/main" val="99765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Link Weights and Communities</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0" y="2142067"/>
            <a:ext cx="8875450" cy="4473886"/>
          </a:xfrm>
        </p:spPr>
        <p:txBody>
          <a:bodyPr anchor="t">
            <a:normAutofit/>
          </a:bodyPr>
          <a:lstStyle/>
          <a:p>
            <a:r>
              <a:rPr lang="en-US" sz="2400" dirty="0"/>
              <a:t>Real networks have varying link weights (edge weights) and have structured communities.</a:t>
            </a:r>
          </a:p>
          <a:p>
            <a:r>
              <a:rPr lang="en-US" sz="2400" dirty="0"/>
              <a:t>Both of these affect the spreading dynamics of the networks.</a:t>
            </a:r>
          </a:p>
          <a:p>
            <a:endParaRPr lang="en-US" sz="2400" dirty="0"/>
          </a:p>
        </p:txBody>
      </p:sp>
    </p:spTree>
    <p:extLst>
      <p:ext uri="{BB962C8B-B14F-4D97-AF65-F5344CB8AC3E}">
        <p14:creationId xmlns:p14="http://schemas.microsoft.com/office/powerpoint/2010/main" val="298177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Link Weights and Communities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0" y="2142067"/>
                <a:ext cx="8875450" cy="4473886"/>
              </a:xfrm>
            </p:spPr>
            <p:txBody>
              <a:bodyPr anchor="t">
                <a:normAutofit/>
              </a:bodyPr>
              <a:lstStyle/>
              <a:p>
                <a:r>
                  <a:rPr lang="en-US" sz="2400" dirty="0"/>
                  <a:t>Such as the mobile phone network.</a:t>
                </a:r>
              </a:p>
              <a:p>
                <a:r>
                  <a:rPr lang="en-US" sz="2400" dirty="0"/>
                  <a:t>The edge weights are represented as the number of minutes two individuals talk to each other over the phone. The weights are represented by </a:t>
                </a:r>
                <a:r>
                  <a:rPr lang="en-US" sz="2400" i="1" dirty="0"/>
                  <a:t>w</a:t>
                </a:r>
                <a:r>
                  <a:rPr lang="en-US" sz="2400" dirty="0"/>
                  <a:t>, where weight </a:t>
                </a:r>
                <a:r>
                  <a:rPr lang="en-US" sz="2400" i="1" dirty="0"/>
                  <a:t>w</a:t>
                </a:r>
                <a:r>
                  <a:rPr lang="en-US" sz="2400" i="1" baseline="-25000" dirty="0"/>
                  <a:t>ij</a:t>
                </a:r>
                <a:r>
                  <a:rPr lang="en-US" sz="2400" i="1" dirty="0"/>
                  <a:t> </a:t>
                </a:r>
                <a:r>
                  <a:rPr lang="en-US" sz="2400" dirty="0"/>
                  <a:t>is the number of minutes on the phone between individuals i and j.</a:t>
                </a:r>
              </a:p>
              <a:p>
                <a:r>
                  <a:rPr lang="en-US" sz="2400" dirty="0"/>
                  <a:t>Let the probability of “information” being passed from i to j be represented by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𝑖𝑗</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𝑤</m:t>
                        </m:r>
                      </m:e>
                      <m:sub>
                        <m:r>
                          <a:rPr lang="en-US" sz="2400" b="0" i="1" smtClean="0">
                            <a:latin typeface="Cambria Math" panose="02040503050406030204" pitchFamily="18" charset="0"/>
                            <a:ea typeface="Cambria Math" panose="02040503050406030204" pitchFamily="18" charset="0"/>
                          </a:rPr>
                          <m:t>𝑖𝑗</m:t>
                        </m:r>
                      </m:sub>
                    </m:sSub>
                  </m:oMath>
                </a14:m>
                <a:r>
                  <a:rPr lang="en-US" sz="2400" dirty="0"/>
                  <a:t>, where </a:t>
                </a:r>
                <a:r>
                  <a:rPr lang="el-GR" sz="2400" dirty="0"/>
                  <a:t>β</a:t>
                </a:r>
                <a:r>
                  <a:rPr lang="en-US" sz="2400" dirty="0"/>
                  <a:t> is the spreading probability.</a:t>
                </a:r>
              </a:p>
              <a:p>
                <a:endParaRPr lang="en-US" sz="2400" dirty="0"/>
              </a:p>
            </p:txBody>
          </p:sp>
        </mc:Choice>
        <mc:Fallback xmlns="">
          <p:sp>
            <p:nvSpPr>
              <p:cNvPr id="3" name="Content Placeholder 2">
                <a:extLst>
                  <a:ext uri="{FF2B5EF4-FFF2-40B4-BE49-F238E27FC236}">
                    <a16:creationId xmlns:a16="http://schemas.microsoft.com/office/drawing/2014/main" id="{7D68D21E-BBBD-4133-0CCF-C46F8B2FF78C}"/>
                  </a:ext>
                </a:extLst>
              </p:cNvPr>
              <p:cNvSpPr>
                <a:spLocks noGrp="1" noRot="1" noChangeAspect="1" noMove="1" noResize="1" noEditPoints="1" noAdjustHandles="1" noChangeArrowheads="1" noChangeShapeType="1" noTextEdit="1"/>
              </p:cNvSpPr>
              <p:nvPr>
                <p:ph idx="1"/>
              </p:nvPr>
            </p:nvSpPr>
            <p:spPr>
              <a:xfrm>
                <a:off x="685800" y="2142067"/>
                <a:ext cx="8875450" cy="4473886"/>
              </a:xfrm>
              <a:blipFill>
                <a:blip r:embed="rId2"/>
                <a:stretch>
                  <a:fillRect l="-962" t="-1090"/>
                </a:stretch>
              </a:blipFill>
            </p:spPr>
            <p:txBody>
              <a:bodyPr/>
              <a:lstStyle/>
              <a:p>
                <a:r>
                  <a:rPr lang="en-US">
                    <a:noFill/>
                  </a:rPr>
                  <a:t> </a:t>
                </a:r>
              </a:p>
            </p:txBody>
          </p:sp>
        </mc:Fallback>
      </mc:AlternateContent>
    </p:spTree>
    <p:extLst>
      <p:ext uri="{BB962C8B-B14F-4D97-AF65-F5344CB8AC3E}">
        <p14:creationId xmlns:p14="http://schemas.microsoft.com/office/powerpoint/2010/main" val="246577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Overview</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p:txBody>
          <a:bodyPr anchor="t">
            <a:normAutofit/>
          </a:bodyPr>
          <a:lstStyle/>
          <a:p>
            <a:r>
              <a:rPr lang="en-US" sz="2400" dirty="0"/>
              <a:t>Section 10.5 of Network Science by Albert-László Barabási</a:t>
            </a:r>
          </a:p>
          <a:p>
            <a:r>
              <a:rPr lang="en-US" sz="2400" dirty="0"/>
              <a:t>Degree Distribution</a:t>
            </a:r>
          </a:p>
          <a:p>
            <a:r>
              <a:rPr lang="en-US" sz="2400" dirty="0"/>
              <a:t>Temporal Networks</a:t>
            </a:r>
          </a:p>
          <a:p>
            <a:r>
              <a:rPr lang="en-US" sz="2400" dirty="0"/>
              <a:t>Bursty Contact Patterns</a:t>
            </a:r>
          </a:p>
          <a:p>
            <a:r>
              <a:rPr lang="en-US" sz="2400" dirty="0"/>
              <a:t>Degree Correlations</a:t>
            </a:r>
          </a:p>
          <a:p>
            <a:r>
              <a:rPr lang="en-US" sz="2400" dirty="0"/>
              <a:t>Link Weights and Communities</a:t>
            </a:r>
          </a:p>
          <a:p>
            <a:r>
              <a:rPr lang="en-US" sz="2400" dirty="0"/>
              <a:t>Complex Contagion</a:t>
            </a:r>
          </a:p>
        </p:txBody>
      </p:sp>
    </p:spTree>
    <p:extLst>
      <p:ext uri="{BB962C8B-B14F-4D97-AF65-F5344CB8AC3E}">
        <p14:creationId xmlns:p14="http://schemas.microsoft.com/office/powerpoint/2010/main" val="413710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Link Weights and Communities</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0" y="2142067"/>
            <a:ext cx="8875450" cy="4473886"/>
          </a:xfrm>
        </p:spPr>
        <p:txBody>
          <a:bodyPr anchor="t">
            <a:normAutofit/>
          </a:bodyPr>
          <a:lstStyle/>
          <a:p>
            <a:r>
              <a:rPr lang="en-US" sz="2400" dirty="0"/>
              <a:t>Communities typically have high edge weights within them, while the edges connecting communities are usually low. This means once something enters a community, it quickly spreads throughout the whole community, but has difficulty leaving it.</a:t>
            </a:r>
          </a:p>
          <a:p>
            <a:r>
              <a:rPr lang="en-US" sz="2400" dirty="0"/>
              <a:t>If all weights were the same, something will spread throughout the whole network quickly, since that thing will have an easier time leaving a community.</a:t>
            </a:r>
          </a:p>
        </p:txBody>
      </p:sp>
    </p:spTree>
    <p:extLst>
      <p:ext uri="{BB962C8B-B14F-4D97-AF65-F5344CB8AC3E}">
        <p14:creationId xmlns:p14="http://schemas.microsoft.com/office/powerpoint/2010/main" val="323731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30314" y="284084"/>
            <a:ext cx="3204839" cy="6573915"/>
          </a:xfrm>
        </p:spPr>
        <p:txBody>
          <a:bodyPr anchor="t">
            <a:normAutofit/>
          </a:bodyPr>
          <a:lstStyle/>
          <a:p>
            <a:r>
              <a:rPr lang="en-US" sz="2400" dirty="0">
                <a:latin typeface="Maison"/>
              </a:rPr>
              <a:t>The network with equal edge weights is the “control”.</a:t>
            </a:r>
          </a:p>
          <a:p>
            <a:r>
              <a:rPr lang="en-US" sz="2400" dirty="0">
                <a:latin typeface="Maison"/>
              </a:rPr>
              <a:t>Simulation was repeated 1,000 times.</a:t>
            </a:r>
          </a:p>
          <a:p>
            <a:r>
              <a:rPr lang="en-US" sz="2400" dirty="0">
                <a:latin typeface="Maison"/>
              </a:rPr>
              <a:t>Color of edges is the number of transmissions along them.</a:t>
            </a:r>
          </a:p>
          <a:p>
            <a:r>
              <a:rPr lang="en-US" sz="2400" dirty="0">
                <a:latin typeface="Maison"/>
              </a:rPr>
              <a:t>Size of edges corresponds to the number of transmissions along that direction.</a:t>
            </a:r>
          </a:p>
        </p:txBody>
      </p:sp>
      <p:pic>
        <p:nvPicPr>
          <p:cNvPr id="2060" name="Picture 12" descr="Information Diffusion in Mobile Phone Networks.">
            <a:extLst>
              <a:ext uri="{FF2B5EF4-FFF2-40B4-BE49-F238E27FC236}">
                <a16:creationId xmlns:a16="http://schemas.microsoft.com/office/drawing/2014/main" id="{81BA855D-32AA-5621-4D79-C1440017C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350" y="0"/>
            <a:ext cx="8121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44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9DAF-8D5F-85FB-6F56-24F3522292A1}"/>
              </a:ext>
            </a:extLst>
          </p:cNvPr>
          <p:cNvSpPr>
            <a:spLocks noGrp="1"/>
          </p:cNvSpPr>
          <p:nvPr>
            <p:ph type="title"/>
          </p:nvPr>
        </p:nvSpPr>
        <p:spPr>
          <a:xfrm>
            <a:off x="1030287" y="2700866"/>
            <a:ext cx="10131425" cy="1456267"/>
          </a:xfrm>
        </p:spPr>
        <p:txBody>
          <a:bodyPr>
            <a:normAutofit/>
          </a:bodyPr>
          <a:lstStyle/>
          <a:p>
            <a:pPr algn="r"/>
            <a:r>
              <a:rPr lang="en-US" sz="4800" cap="none" dirty="0"/>
              <a:t>Complex Contagion</a:t>
            </a:r>
          </a:p>
        </p:txBody>
      </p:sp>
    </p:spTree>
    <p:extLst>
      <p:ext uri="{BB962C8B-B14F-4D97-AF65-F5344CB8AC3E}">
        <p14:creationId xmlns:p14="http://schemas.microsoft.com/office/powerpoint/2010/main" val="2086464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Complex Contagion</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0" y="2142067"/>
            <a:ext cx="8875450" cy="4473886"/>
          </a:xfrm>
        </p:spPr>
        <p:txBody>
          <a:bodyPr anchor="t">
            <a:normAutofit/>
          </a:bodyPr>
          <a:lstStyle/>
          <a:p>
            <a:r>
              <a:rPr lang="en-US" sz="2400" dirty="0"/>
              <a:t>So far, the models we looked at followed simple contagion, which is where an individual can get infected from simply coming into contact with an infected individual.</a:t>
            </a:r>
          </a:p>
          <a:p>
            <a:r>
              <a:rPr lang="en-US" sz="2400" dirty="0"/>
              <a:t>Complex contagion requires repeated interactions between individuals in order for a person to become “infected”. This results in slower or condensed spreading.</a:t>
            </a:r>
          </a:p>
          <a:p>
            <a:endParaRPr lang="en-US" sz="2400" dirty="0"/>
          </a:p>
        </p:txBody>
      </p:sp>
    </p:spTree>
    <p:extLst>
      <p:ext uri="{BB962C8B-B14F-4D97-AF65-F5344CB8AC3E}">
        <p14:creationId xmlns:p14="http://schemas.microsoft.com/office/powerpoint/2010/main" val="148972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Complex Contagion</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0" y="2142067"/>
            <a:ext cx="8875450" cy="4473886"/>
          </a:xfrm>
        </p:spPr>
        <p:txBody>
          <a:bodyPr anchor="t">
            <a:normAutofit/>
          </a:bodyPr>
          <a:lstStyle/>
          <a:p>
            <a:r>
              <a:rPr lang="en-US" sz="2400" dirty="0"/>
              <a:t>The spread of a pathogen follows simple contagion.</a:t>
            </a:r>
          </a:p>
          <a:p>
            <a:r>
              <a:rPr lang="en-US" sz="2400" dirty="0"/>
              <a:t>There are many applications of complex contagion, such as the spread of memes. However, memes that go viral spread more like pathogens (simple contagion).</a:t>
            </a:r>
          </a:p>
          <a:p>
            <a:endParaRPr lang="en-US" sz="2400" dirty="0"/>
          </a:p>
        </p:txBody>
      </p:sp>
    </p:spTree>
    <p:extLst>
      <p:ext uri="{BB962C8B-B14F-4D97-AF65-F5344CB8AC3E}">
        <p14:creationId xmlns:p14="http://schemas.microsoft.com/office/powerpoint/2010/main" val="116409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Simple vs. Complex Contagion.">
            <a:extLst>
              <a:ext uri="{FF2B5EF4-FFF2-40B4-BE49-F238E27FC236}">
                <a16:creationId xmlns:a16="http://schemas.microsoft.com/office/drawing/2014/main" id="{7043C7AF-7E4B-B09F-8D8F-078BC5921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0"/>
            <a:ext cx="8005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36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0" y="251012"/>
            <a:ext cx="9175376" cy="6364941"/>
          </a:xfrm>
        </p:spPr>
        <p:txBody>
          <a:bodyPr anchor="ctr">
            <a:normAutofit/>
          </a:bodyPr>
          <a:lstStyle/>
          <a:p>
            <a:pPr marL="0" indent="0">
              <a:buNone/>
            </a:pPr>
            <a:r>
              <a:rPr lang="en-US" sz="2400" dirty="0"/>
              <a:t>These spreading patterns don’t just apply to infectious diseases like viruses and pathogens. They can apply to non-infectious diseases too. </a:t>
            </a:r>
          </a:p>
          <a:p>
            <a:endParaRPr lang="en-US" sz="2400" dirty="0"/>
          </a:p>
        </p:txBody>
      </p:sp>
    </p:spTree>
    <p:extLst>
      <p:ext uri="{BB962C8B-B14F-4D97-AF65-F5344CB8AC3E}">
        <p14:creationId xmlns:p14="http://schemas.microsoft.com/office/powerpoint/2010/main" val="2443548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Do Our Friends Make Us Fat?</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475129" y="1855694"/>
            <a:ext cx="9242611" cy="4912659"/>
          </a:xfrm>
        </p:spPr>
        <p:txBody>
          <a:bodyPr anchor="t">
            <a:normAutofit/>
          </a:bodyPr>
          <a:lstStyle/>
          <a:p>
            <a:r>
              <a:rPr lang="en-US" sz="2400" dirty="0"/>
              <a:t>A study done by Nicholas Christakis and James Fowler evaluated the BMI of 12,067 people in a social network  from 1971 to 2003, a period of 32 years, as part of the Framingham Heart Study.</a:t>
            </a:r>
          </a:p>
          <a:p>
            <a:r>
              <a:rPr lang="en-US" sz="2400" dirty="0"/>
              <a:t>The study claims that having friends that are obese increases your chance of becoming obese.</a:t>
            </a:r>
          </a:p>
          <a:p>
            <a:r>
              <a:rPr lang="en-US" sz="2400" b="0" i="0" dirty="0">
                <a:solidFill>
                  <a:srgbClr val="FFFFFF"/>
                </a:solidFill>
                <a:effectLst/>
                <a:latin typeface="Maison"/>
              </a:rPr>
              <a:t>“If your friends are obese, your risk of obesity is 45 percent higher. … If your friend’s friends are obese, your risk of obesity is 25 percent higher. … If your friend’s friend’s friend, someone you probably don’t even know, is obese, your risk of obesity is 10 percent higher. It’s only when you get to your friend’s friend’s friend’s friends that there’s no longer a relationship between that person’s body size and your own body size.” – Christakis</a:t>
            </a:r>
            <a:endParaRPr lang="en-US" sz="2400" dirty="0"/>
          </a:p>
          <a:p>
            <a:endParaRPr lang="en-US" sz="2400" dirty="0"/>
          </a:p>
        </p:txBody>
      </p:sp>
    </p:spTree>
    <p:extLst>
      <p:ext uri="{BB962C8B-B14F-4D97-AF65-F5344CB8AC3E}">
        <p14:creationId xmlns:p14="http://schemas.microsoft.com/office/powerpoint/2010/main" val="2811352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30314" y="284084"/>
            <a:ext cx="2856957" cy="6573915"/>
          </a:xfrm>
        </p:spPr>
        <p:txBody>
          <a:bodyPr anchor="t">
            <a:normAutofit/>
          </a:bodyPr>
          <a:lstStyle/>
          <a:p>
            <a:r>
              <a:rPr lang="en-US" sz="2400" dirty="0">
                <a:latin typeface="Maison"/>
              </a:rPr>
              <a:t>Largest connected component of social network in study (n = 2,200).</a:t>
            </a:r>
          </a:p>
          <a:p>
            <a:r>
              <a:rPr lang="en-US" sz="2400" dirty="0">
                <a:latin typeface="Maison"/>
              </a:rPr>
              <a:t>Nodes with blue outlines are male, red are female.</a:t>
            </a:r>
          </a:p>
          <a:p>
            <a:r>
              <a:rPr lang="en-US" sz="2400" dirty="0">
                <a:latin typeface="Maison"/>
              </a:rPr>
              <a:t>Purple links are friendships/ marriages, orange are family ties.</a:t>
            </a:r>
          </a:p>
          <a:p>
            <a:r>
              <a:rPr lang="en-US" sz="2400" dirty="0">
                <a:latin typeface="Maison"/>
              </a:rPr>
              <a:t>Color/size of nodes correspond to BMI.</a:t>
            </a:r>
          </a:p>
        </p:txBody>
      </p:sp>
      <p:pic>
        <p:nvPicPr>
          <p:cNvPr id="4100" name="Picture 4" descr="The Web of Obesity.">
            <a:extLst>
              <a:ext uri="{FF2B5EF4-FFF2-40B4-BE49-F238E27FC236}">
                <a16:creationId xmlns:a16="http://schemas.microsoft.com/office/drawing/2014/main" id="{A8014ACB-3069-C606-4D53-A143386BC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507626"/>
            <a:ext cx="85725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17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30314" y="284084"/>
            <a:ext cx="2892815" cy="6573915"/>
          </a:xfrm>
        </p:spPr>
        <p:txBody>
          <a:bodyPr anchor="ctr">
            <a:normAutofit/>
          </a:bodyPr>
          <a:lstStyle/>
          <a:p>
            <a:r>
              <a:rPr lang="en-US" sz="2400" dirty="0">
                <a:latin typeface="Maison"/>
              </a:rPr>
              <a:t>Based on the clustering, this diagram follows complex contagion.</a:t>
            </a:r>
          </a:p>
          <a:p>
            <a:r>
              <a:rPr lang="en-US" sz="2400" dirty="0">
                <a:latin typeface="Maison"/>
              </a:rPr>
              <a:t>This cannot be attributed to homophily.</a:t>
            </a:r>
          </a:p>
        </p:txBody>
      </p:sp>
      <p:pic>
        <p:nvPicPr>
          <p:cNvPr id="4100" name="Picture 4" descr="The Web of Obesity.">
            <a:extLst>
              <a:ext uri="{FF2B5EF4-FFF2-40B4-BE49-F238E27FC236}">
                <a16:creationId xmlns:a16="http://schemas.microsoft.com/office/drawing/2014/main" id="{A8014ACB-3069-C606-4D53-A143386BC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507626"/>
            <a:ext cx="85725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4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Degree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1" y="2142067"/>
                <a:ext cx="5495924" cy="3649133"/>
              </a:xfrm>
            </p:spPr>
            <p:txBody>
              <a:bodyPr anchor="t">
                <a:normAutofit/>
              </a:bodyPr>
              <a:lstStyle/>
              <a:p>
                <a:r>
                  <a:rPr lang="en-US" sz="2400" dirty="0"/>
                  <a:t>The degree distribution of a network is the probability that a randomly selected node has degree k, denoted by p</a:t>
                </a:r>
                <a:r>
                  <a:rPr lang="en-US" sz="2400" baseline="-25000" dirty="0"/>
                  <a:t>k</a:t>
                </a:r>
                <a:r>
                  <a:rPr lang="en-US" sz="2400" dirty="0"/>
                  <a:t>.</a:t>
                </a:r>
              </a:p>
              <a:p>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=0</m:t>
                        </m:r>
                      </m:sub>
                      <m:sup>
                        <m:r>
                          <a:rPr lang="en-US" sz="2400" i="1" smtClean="0">
                            <a:latin typeface="Cambria Math" panose="02040503050406030204" pitchFamily="18" charset="0"/>
                            <a:ea typeface="Cambria Math" panose="02040503050406030204" pitchFamily="18" charset="0"/>
                          </a:rPr>
                          <m:t>∞</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𝑘</m:t>
                            </m:r>
                          </m:sub>
                        </m:sSub>
                      </m:e>
                    </m:nary>
                    <m:r>
                      <a:rPr lang="en-US" sz="2400" b="0" i="1" smtClean="0">
                        <a:latin typeface="Cambria Math" panose="02040503050406030204" pitchFamily="18" charset="0"/>
                      </a:rPr>
                      <m:t>=1</m:t>
                    </m:r>
                  </m:oMath>
                </a14:m>
                <a:r>
                  <a:rPr lang="en-US" sz="2800" dirty="0"/>
                  <a:t> </a:t>
                </a:r>
                <a:r>
                  <a:rPr lang="en-US" sz="2400" dirty="0"/>
                  <a:t>– All p</a:t>
                </a:r>
                <a:r>
                  <a:rPr lang="en-US" sz="2400" baseline="-25000" dirty="0"/>
                  <a:t>k</a:t>
                </a:r>
                <a:r>
                  <a:rPr lang="en-US" sz="2400" dirty="0"/>
                  <a:t> must sum to 1.</a:t>
                </a:r>
              </a:p>
            </p:txBody>
          </p:sp>
        </mc:Choice>
        <mc:Fallback xmlns="">
          <p:sp>
            <p:nvSpPr>
              <p:cNvPr id="3" name="Content Placeholder 2">
                <a:extLst>
                  <a:ext uri="{FF2B5EF4-FFF2-40B4-BE49-F238E27FC236}">
                    <a16:creationId xmlns:a16="http://schemas.microsoft.com/office/drawing/2014/main" id="{7D68D21E-BBBD-4133-0CCF-C46F8B2FF78C}"/>
                  </a:ext>
                </a:extLst>
              </p:cNvPr>
              <p:cNvSpPr>
                <a:spLocks noGrp="1" noRot="1" noChangeAspect="1" noMove="1" noResize="1" noEditPoints="1" noAdjustHandles="1" noChangeArrowheads="1" noChangeShapeType="1" noTextEdit="1"/>
              </p:cNvSpPr>
              <p:nvPr>
                <p:ph idx="1"/>
              </p:nvPr>
            </p:nvSpPr>
            <p:spPr>
              <a:xfrm>
                <a:off x="685801" y="2142067"/>
                <a:ext cx="5495924" cy="3649133"/>
              </a:xfrm>
              <a:blipFill>
                <a:blip r:embed="rId2"/>
                <a:stretch>
                  <a:fillRect l="-1554" t="-1336" r="-1665"/>
                </a:stretch>
              </a:blipFill>
            </p:spPr>
            <p:txBody>
              <a:bodyPr/>
              <a:lstStyle/>
              <a:p>
                <a:r>
                  <a:rPr lang="en-US">
                    <a:noFill/>
                  </a:rPr>
                  <a:t> </a:t>
                </a:r>
              </a:p>
            </p:txBody>
          </p:sp>
        </mc:Fallback>
      </mc:AlternateContent>
      <p:pic>
        <p:nvPicPr>
          <p:cNvPr id="1026" name="Picture 2" descr="Degree Distribution.">
            <a:extLst>
              <a:ext uri="{FF2B5EF4-FFF2-40B4-BE49-F238E27FC236}">
                <a16:creationId xmlns:a16="http://schemas.microsoft.com/office/drawing/2014/main" id="{296B49FE-6BDD-2093-E8A5-F98B64261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443" y="971550"/>
            <a:ext cx="5802557"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05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Conclusion</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475129" y="1855694"/>
            <a:ext cx="9242611" cy="4912659"/>
          </a:xfrm>
        </p:spPr>
        <p:txBody>
          <a:bodyPr anchor="t">
            <a:normAutofit/>
          </a:bodyPr>
          <a:lstStyle/>
          <a:p>
            <a:r>
              <a:rPr lang="en-US" sz="2400" dirty="0"/>
              <a:t>All of the characteristics discussed in this chapter should be accounted for when making predictions about the spread of a pathogen over a network. Including the timing of interactions, burstiness of contact patterns, degree correlations, link weights, communities, and contagion. The degree distribution simply isn’t enough.</a:t>
            </a:r>
          </a:p>
          <a:p>
            <a:endParaRPr lang="en-US" sz="2400" dirty="0"/>
          </a:p>
        </p:txBody>
      </p:sp>
    </p:spTree>
    <p:extLst>
      <p:ext uri="{BB962C8B-B14F-4D97-AF65-F5344CB8AC3E}">
        <p14:creationId xmlns:p14="http://schemas.microsoft.com/office/powerpoint/2010/main" val="866788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References</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475129" y="1855694"/>
            <a:ext cx="9242611" cy="4912659"/>
          </a:xfrm>
        </p:spPr>
        <p:txBody>
          <a:bodyPr anchor="t">
            <a:normAutofit/>
          </a:bodyPr>
          <a:lstStyle/>
          <a:p>
            <a:r>
              <a:rPr lang="en" sz="2400" dirty="0"/>
              <a:t>Barabási, A.-L. “Chapter 10: Spreading Phenomena” Network Science. </a:t>
            </a:r>
            <a:r>
              <a:rPr lang="en-US" sz="2400" dirty="0">
                <a:hlinkClick r:id="rId2"/>
              </a:rPr>
              <a:t>http://networksciencebook.com/chapter/10</a:t>
            </a:r>
            <a:endParaRPr lang="en-US" sz="2400" dirty="0"/>
          </a:p>
          <a:p>
            <a:r>
              <a:rPr lang="en-US" sz="2400" dirty="0"/>
              <a:t>N.A. Christakis, and J.H. Fowler. The Spread of Obesity in a Large Social Network Over 32 Years. New England Journal of Medicine, 35:370-379, 2007. </a:t>
            </a:r>
            <a:r>
              <a:rPr lang="en-US" sz="2400" dirty="0">
                <a:hlinkClick r:id="rId3"/>
              </a:rPr>
              <a:t>https://www.nejm.org/doi/full/10.1056/nejmsa066082</a:t>
            </a:r>
            <a:endParaRPr lang="en-US" sz="2400" dirty="0"/>
          </a:p>
          <a:p>
            <a:pPr marL="0" indent="0">
              <a:buNone/>
            </a:pPr>
            <a:endParaRPr lang="en-US" sz="2400" dirty="0"/>
          </a:p>
        </p:txBody>
      </p:sp>
    </p:spTree>
    <p:extLst>
      <p:ext uri="{BB962C8B-B14F-4D97-AF65-F5344CB8AC3E}">
        <p14:creationId xmlns:p14="http://schemas.microsoft.com/office/powerpoint/2010/main" val="49295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9DAF-8D5F-85FB-6F56-24F3522292A1}"/>
              </a:ext>
            </a:extLst>
          </p:cNvPr>
          <p:cNvSpPr>
            <a:spLocks noGrp="1"/>
          </p:cNvSpPr>
          <p:nvPr>
            <p:ph type="title"/>
          </p:nvPr>
        </p:nvSpPr>
        <p:spPr>
          <a:xfrm>
            <a:off x="1030287" y="2700866"/>
            <a:ext cx="10131425" cy="1456267"/>
          </a:xfrm>
        </p:spPr>
        <p:txBody>
          <a:bodyPr>
            <a:normAutofit/>
          </a:bodyPr>
          <a:lstStyle/>
          <a:p>
            <a:pPr algn="r"/>
            <a:r>
              <a:rPr lang="en-US" sz="4800" cap="none" dirty="0"/>
              <a:t>Questions?</a:t>
            </a:r>
          </a:p>
        </p:txBody>
      </p:sp>
    </p:spTree>
    <p:extLst>
      <p:ext uri="{BB962C8B-B14F-4D97-AF65-F5344CB8AC3E}">
        <p14:creationId xmlns:p14="http://schemas.microsoft.com/office/powerpoint/2010/main" val="18615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Degree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1" y="2142067"/>
                <a:ext cx="8099611" cy="4473886"/>
              </a:xfrm>
            </p:spPr>
            <p:txBody>
              <a:bodyPr anchor="t">
                <a:normAutofit/>
              </a:bodyPr>
              <a:lstStyle/>
              <a:p>
                <a:r>
                  <a:rPr lang="en-US" sz="2400" dirty="0"/>
                  <a:t>Regular Network: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𝑘</m:t>
                            </m:r>
                          </m:sub>
                        </m:sSub>
                      </m:num>
                      <m:den>
                        <m:r>
                          <a:rPr lang="en-US" sz="2400" b="0" i="1" smtClean="0">
                            <a:latin typeface="Cambria Math" panose="02040503050406030204" pitchFamily="18" charset="0"/>
                          </a:rPr>
                          <m:t>𝑁</m:t>
                        </m:r>
                      </m:den>
                    </m:f>
                  </m:oMath>
                </a14:m>
                <a:r>
                  <a:rPr lang="en-US" sz="2400" dirty="0"/>
                  <a:t> </a:t>
                </a:r>
              </a:p>
              <a:p>
                <a:pPr lvl="1"/>
                <a:r>
                  <a:rPr lang="en-US" sz="2400" dirty="0"/>
                  <a:t>N is the number of nodes, N</a:t>
                </a:r>
                <a:r>
                  <a:rPr lang="en-US" sz="2400" baseline="-25000" dirty="0"/>
                  <a:t>k</a:t>
                </a:r>
                <a:r>
                  <a:rPr lang="en-US" sz="2400" dirty="0"/>
                  <a:t> is the nodes with degree k.</a:t>
                </a:r>
              </a:p>
              <a:p>
                <a:r>
                  <a:rPr lang="en-US" sz="2400" dirty="0"/>
                  <a:t>Random Network: </a:t>
                </a:r>
              </a:p>
              <a:p>
                <a:pPr lvl="1"/>
                <a:r>
                  <a:rPr lang="en-US" sz="2400" dirty="0"/>
                  <a:t>Binomial: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m:t>
                    </m:r>
                    <m:d>
                      <m:dPr>
                        <m:ctrlPr>
                          <a:rPr lang="pt-BR" sz="2400" i="1">
                            <a:latin typeface="Cambria Math" panose="02040503050406030204" pitchFamily="18" charset="0"/>
                          </a:rPr>
                        </m:ctrlPr>
                      </m:dPr>
                      <m:e>
                        <m:f>
                          <m:fPr>
                            <m:type m:val="noBar"/>
                            <m:ctrlPr>
                              <a:rPr lang="pt-BR" sz="2400" i="1">
                                <a:latin typeface="Cambria Math" panose="02040503050406030204" pitchFamily="18" charset="0"/>
                              </a:rPr>
                            </m:ctrlPr>
                          </m:fPr>
                          <m:num>
                            <m:r>
                              <a:rPr lang="en-US" sz="2400" b="0" i="1" smtClean="0">
                                <a:latin typeface="Cambria Math" panose="02040503050406030204" pitchFamily="18" charset="0"/>
                              </a:rPr>
                              <m:t>𝑁</m:t>
                            </m:r>
                            <m:r>
                              <a:rPr lang="en-US" sz="2400" b="0" i="1" smtClean="0">
                                <a:latin typeface="Cambria Math" panose="02040503050406030204" pitchFamily="18" charset="0"/>
                              </a:rPr>
                              <m:t>−1</m:t>
                            </m:r>
                          </m:num>
                          <m:den>
                            <m:r>
                              <a:rPr lang="pt-BR" sz="2400" i="1">
                                <a:latin typeface="Cambria Math" panose="02040503050406030204" pitchFamily="18" charset="0"/>
                              </a:rPr>
                              <m:t>𝑘</m:t>
                            </m:r>
                          </m:den>
                        </m:f>
                      </m:e>
                    </m:d>
                    <m:sSup>
                      <m:sSupPr>
                        <m:ctrlPr>
                          <a:rPr lang="pt-BR" sz="2400" i="1">
                            <a:latin typeface="Cambria Math" panose="02040503050406030204" pitchFamily="18" charset="0"/>
                          </a:rPr>
                        </m:ctrlPr>
                      </m:sSupPr>
                      <m:e>
                        <m:r>
                          <a:rPr lang="en-US" sz="2400" b="0" i="1" smtClean="0">
                            <a:latin typeface="Cambria Math" panose="02040503050406030204" pitchFamily="18" charset="0"/>
                          </a:rPr>
                          <m:t>𝑝</m:t>
                        </m:r>
                      </m:e>
                      <m:sup>
                        <m:r>
                          <a:rPr lang="pt-BR" sz="2400" i="1">
                            <a:latin typeface="Cambria Math" panose="02040503050406030204" pitchFamily="18" charset="0"/>
                          </a:rPr>
                          <m:t>𝑘</m:t>
                        </m:r>
                      </m:sup>
                    </m:sSup>
                    <m:sSup>
                      <m:sSupPr>
                        <m:ctrlPr>
                          <a:rPr lang="pt-BR" sz="2400" i="1">
                            <a:latin typeface="Cambria Math" panose="02040503050406030204" pitchFamily="18" charset="0"/>
                          </a:rPr>
                        </m:ctrlPr>
                      </m:sSupPr>
                      <m:e>
                        <m:r>
                          <a:rPr lang="en-US" sz="2400" b="0" i="1" smtClean="0">
                            <a:latin typeface="Cambria Math" panose="02040503050406030204" pitchFamily="18" charset="0"/>
                          </a:rPr>
                          <m:t>(1−</m:t>
                        </m:r>
                        <m:r>
                          <a:rPr lang="en-US" sz="2400" b="0" i="1" smtClean="0">
                            <a:latin typeface="Cambria Math" panose="02040503050406030204" pitchFamily="18" charset="0"/>
                          </a:rPr>
                          <m:t>𝑝</m:t>
                        </m:r>
                        <m:r>
                          <a:rPr lang="en-US" sz="2400" b="0" i="1" smtClean="0">
                            <a:latin typeface="Cambria Math" panose="02040503050406030204" pitchFamily="18" charset="0"/>
                          </a:rPr>
                          <m:t>)</m:t>
                        </m:r>
                      </m:e>
                      <m:sup>
                        <m:r>
                          <a:rPr lang="en-US" sz="2400" b="0" i="1" smtClean="0">
                            <a:latin typeface="Cambria Math" panose="02040503050406030204" pitchFamily="18" charset="0"/>
                          </a:rPr>
                          <m:t>𝑁</m:t>
                        </m:r>
                        <m:r>
                          <a:rPr lang="en-US" sz="2400" b="0" i="1" smtClean="0">
                            <a:latin typeface="Cambria Math" panose="02040503050406030204" pitchFamily="18" charset="0"/>
                          </a:rPr>
                          <m:t>−1−</m:t>
                        </m:r>
                        <m:r>
                          <a:rPr lang="pt-BR" sz="2400" i="1">
                            <a:latin typeface="Cambria Math" panose="02040503050406030204" pitchFamily="18" charset="0"/>
                          </a:rPr>
                          <m:t>𝑘</m:t>
                        </m:r>
                      </m:sup>
                    </m:sSup>
                  </m:oMath>
                </a14:m>
                <a:endParaRPr lang="en-US" sz="2400" dirty="0"/>
              </a:p>
              <a:p>
                <a:pPr lvl="1"/>
                <a:r>
                  <a:rPr lang="en-US" sz="2400" dirty="0"/>
                  <a:t>Poisson: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sup>
                    </m:sSup>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e>
                          <m:sup>
                            <m:r>
                              <a:rPr lang="en-US" sz="2400" b="0" i="1" smtClean="0">
                                <a:latin typeface="Cambria Math" panose="02040503050406030204" pitchFamily="18" charset="0"/>
                              </a:rPr>
                              <m:t>𝑘</m:t>
                            </m:r>
                          </m:sup>
                        </m:sSup>
                      </m:num>
                      <m:den>
                        <m:r>
                          <a:rPr lang="en-US" sz="2400" b="0" i="1" smtClean="0">
                            <a:latin typeface="Cambria Math" panose="02040503050406030204" pitchFamily="18" charset="0"/>
                          </a:rPr>
                          <m:t>𝑘</m:t>
                        </m:r>
                        <m:r>
                          <a:rPr lang="en-US" sz="2400" b="0" i="1" smtClean="0">
                            <a:latin typeface="Cambria Math" panose="02040503050406030204" pitchFamily="18" charset="0"/>
                          </a:rPr>
                          <m:t>!</m:t>
                        </m:r>
                      </m:den>
                    </m:f>
                  </m:oMath>
                </a14:m>
                <a:endParaRPr lang="en-US" sz="2400" dirty="0"/>
              </a:p>
              <a:p>
                <a:r>
                  <a:rPr lang="en-US" sz="2400" dirty="0"/>
                  <a:t>Scale-Free Network</a:t>
                </a:r>
              </a:p>
              <a:p>
                <a:pPr lvl="1"/>
                <a:r>
                  <a:rPr lang="en-US" sz="2400" dirty="0"/>
                  <a:t>Follows power law. e.g.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𝛾</m:t>
                        </m:r>
                      </m:sup>
                    </m:sSup>
                  </m:oMath>
                </a14:m>
                <a:r>
                  <a:rPr lang="en-US" sz="2400" dirty="0"/>
                  <a:t>, where C is a constant and </a:t>
                </a:r>
                <a:r>
                  <a:rPr lang="el-GR" sz="2400" dirty="0"/>
                  <a:t>γ</a:t>
                </a:r>
                <a:r>
                  <a:rPr lang="en-US" sz="2400" dirty="0"/>
                  <a:t> is the degree exponent (also a constant).</a:t>
                </a:r>
              </a:p>
            </p:txBody>
          </p:sp>
        </mc:Choice>
        <mc:Fallback xmlns="">
          <p:sp>
            <p:nvSpPr>
              <p:cNvPr id="3" name="Content Placeholder 2">
                <a:extLst>
                  <a:ext uri="{FF2B5EF4-FFF2-40B4-BE49-F238E27FC236}">
                    <a16:creationId xmlns:a16="http://schemas.microsoft.com/office/drawing/2014/main" id="{7D68D21E-BBBD-4133-0CCF-C46F8B2FF78C}"/>
                  </a:ext>
                </a:extLst>
              </p:cNvPr>
              <p:cNvSpPr>
                <a:spLocks noGrp="1" noRot="1" noChangeAspect="1" noMove="1" noResize="1" noEditPoints="1" noAdjustHandles="1" noChangeArrowheads="1" noChangeShapeType="1" noTextEdit="1"/>
              </p:cNvSpPr>
              <p:nvPr>
                <p:ph idx="1"/>
              </p:nvPr>
            </p:nvSpPr>
            <p:spPr>
              <a:xfrm>
                <a:off x="685801" y="2142067"/>
                <a:ext cx="8099611" cy="4473886"/>
              </a:xfrm>
              <a:blipFill>
                <a:blip r:embed="rId2"/>
                <a:stretch>
                  <a:fillRect l="-1054" r="-904"/>
                </a:stretch>
              </a:blipFill>
            </p:spPr>
            <p:txBody>
              <a:bodyPr/>
              <a:lstStyle/>
              <a:p>
                <a:r>
                  <a:rPr lang="en-US">
                    <a:noFill/>
                  </a:rPr>
                  <a:t> </a:t>
                </a:r>
              </a:p>
            </p:txBody>
          </p:sp>
        </mc:Fallback>
      </mc:AlternateContent>
    </p:spTree>
    <p:extLst>
      <p:ext uri="{BB962C8B-B14F-4D97-AF65-F5344CB8AC3E}">
        <p14:creationId xmlns:p14="http://schemas.microsoft.com/office/powerpoint/2010/main" val="428566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Background</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1" y="2142067"/>
            <a:ext cx="5024717" cy="4473886"/>
          </a:xfrm>
        </p:spPr>
        <p:txBody>
          <a:bodyPr anchor="t">
            <a:normAutofit/>
          </a:bodyPr>
          <a:lstStyle/>
          <a:p>
            <a:r>
              <a:rPr lang="en-US" sz="2400" dirty="0"/>
              <a:t>The models used in the chapter up until this point assumed that the spread of an epidemic is based on an unweighted network and its degree distribution.</a:t>
            </a:r>
          </a:p>
          <a:p>
            <a:r>
              <a:rPr lang="en-US" sz="2400" dirty="0"/>
              <a:t>It is actually more complex than that. These models have to take into various factors into account, such as timing and communities. Also, the edges are typically weighted.</a:t>
            </a:r>
          </a:p>
          <a:p>
            <a:endParaRPr lang="en-US" sz="2400" dirty="0"/>
          </a:p>
        </p:txBody>
      </p:sp>
      <p:pic>
        <p:nvPicPr>
          <p:cNvPr id="1028" name="Picture 4" descr="Super-spreaders.">
            <a:extLst>
              <a:ext uri="{FF2B5EF4-FFF2-40B4-BE49-F238E27FC236}">
                <a16:creationId xmlns:a16="http://schemas.microsoft.com/office/drawing/2014/main" id="{686565C4-6BBF-898F-9F16-6E67FD1AD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282" y="717176"/>
            <a:ext cx="6277718" cy="509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1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9DAF-8D5F-85FB-6F56-24F3522292A1}"/>
              </a:ext>
            </a:extLst>
          </p:cNvPr>
          <p:cNvSpPr>
            <a:spLocks noGrp="1"/>
          </p:cNvSpPr>
          <p:nvPr>
            <p:ph type="title"/>
          </p:nvPr>
        </p:nvSpPr>
        <p:spPr>
          <a:xfrm>
            <a:off x="1030288" y="2700867"/>
            <a:ext cx="10131425" cy="1456267"/>
          </a:xfrm>
        </p:spPr>
        <p:txBody>
          <a:bodyPr>
            <a:normAutofit/>
          </a:bodyPr>
          <a:lstStyle/>
          <a:p>
            <a:pPr algn="r"/>
            <a:r>
              <a:rPr lang="en-US" sz="4800" cap="none" dirty="0"/>
              <a:t>Temporal Networks</a:t>
            </a:r>
          </a:p>
        </p:txBody>
      </p:sp>
    </p:spTree>
    <p:extLst>
      <p:ext uri="{BB962C8B-B14F-4D97-AF65-F5344CB8AC3E}">
        <p14:creationId xmlns:p14="http://schemas.microsoft.com/office/powerpoint/2010/main" val="411440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Temporal Networks</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1" y="2142067"/>
            <a:ext cx="8099611" cy="4473886"/>
          </a:xfrm>
        </p:spPr>
        <p:txBody>
          <a:bodyPr anchor="t">
            <a:normAutofit/>
          </a:bodyPr>
          <a:lstStyle/>
          <a:p>
            <a:r>
              <a:rPr lang="en-US" sz="2400" dirty="0"/>
              <a:t>Temporal networks are networks that take have times as an additional attribute.</a:t>
            </a:r>
          </a:p>
          <a:p>
            <a:r>
              <a:rPr lang="en-US" sz="2400" dirty="0"/>
              <a:t>In other words, these networks take the timings of each interaction into account.</a:t>
            </a:r>
          </a:p>
        </p:txBody>
      </p:sp>
    </p:spTree>
    <p:extLst>
      <p:ext uri="{BB962C8B-B14F-4D97-AF65-F5344CB8AC3E}">
        <p14:creationId xmlns:p14="http://schemas.microsoft.com/office/powerpoint/2010/main" val="38598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36D6-162A-6048-89B9-161DE921A981}"/>
              </a:ext>
            </a:extLst>
          </p:cNvPr>
          <p:cNvSpPr>
            <a:spLocks noGrp="1"/>
          </p:cNvSpPr>
          <p:nvPr>
            <p:ph type="title"/>
          </p:nvPr>
        </p:nvSpPr>
        <p:spPr/>
        <p:txBody>
          <a:bodyPr>
            <a:normAutofit/>
          </a:bodyPr>
          <a:lstStyle/>
          <a:p>
            <a:r>
              <a:rPr lang="en-US" sz="4800" cap="none" dirty="0"/>
              <a:t>Temporal Networks</a:t>
            </a:r>
          </a:p>
        </p:txBody>
      </p:sp>
      <p:sp>
        <p:nvSpPr>
          <p:cNvPr id="3" name="Content Placeholder 2">
            <a:extLst>
              <a:ext uri="{FF2B5EF4-FFF2-40B4-BE49-F238E27FC236}">
                <a16:creationId xmlns:a16="http://schemas.microsoft.com/office/drawing/2014/main" id="{7D68D21E-BBBD-4133-0CCF-C46F8B2FF78C}"/>
              </a:ext>
            </a:extLst>
          </p:cNvPr>
          <p:cNvSpPr>
            <a:spLocks noGrp="1"/>
          </p:cNvSpPr>
          <p:nvPr>
            <p:ph idx="1"/>
          </p:nvPr>
        </p:nvSpPr>
        <p:spPr>
          <a:xfrm>
            <a:off x="685801" y="2142067"/>
            <a:ext cx="4383349" cy="4473886"/>
          </a:xfrm>
        </p:spPr>
        <p:txBody>
          <a:bodyPr anchor="t">
            <a:normAutofit/>
          </a:bodyPr>
          <a:lstStyle/>
          <a:p>
            <a:r>
              <a:rPr lang="en-US" sz="2400" dirty="0"/>
              <a:t>In the temporal network, vertical bars between two people denote interactions at the specified time.</a:t>
            </a:r>
          </a:p>
          <a:p>
            <a:r>
              <a:rPr lang="en-US" sz="2400" dirty="0"/>
              <a:t>The aggregated network is just the interactions without the times.</a:t>
            </a:r>
          </a:p>
          <a:p>
            <a:r>
              <a:rPr lang="en-US" sz="2400" dirty="0"/>
              <a:t>D can spread a virus to A in the aggregated network, but not in the temporal network.</a:t>
            </a:r>
          </a:p>
        </p:txBody>
      </p:sp>
      <p:pic>
        <p:nvPicPr>
          <p:cNvPr id="2052" name="Picture 4" descr="Temporal Networks.">
            <a:extLst>
              <a:ext uri="{FF2B5EF4-FFF2-40B4-BE49-F238E27FC236}">
                <a16:creationId xmlns:a16="http://schemas.microsoft.com/office/drawing/2014/main" id="{D1F511EA-A6A6-9919-88D3-85FB2B7DF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667" y="1949596"/>
            <a:ext cx="6898333" cy="36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0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9DAF-8D5F-85FB-6F56-24F3522292A1}"/>
              </a:ext>
            </a:extLst>
          </p:cNvPr>
          <p:cNvSpPr>
            <a:spLocks noGrp="1"/>
          </p:cNvSpPr>
          <p:nvPr>
            <p:ph type="title"/>
          </p:nvPr>
        </p:nvSpPr>
        <p:spPr>
          <a:xfrm>
            <a:off x="1030287" y="2700866"/>
            <a:ext cx="10131425" cy="1456267"/>
          </a:xfrm>
        </p:spPr>
        <p:txBody>
          <a:bodyPr>
            <a:normAutofit/>
          </a:bodyPr>
          <a:lstStyle/>
          <a:p>
            <a:pPr algn="r"/>
            <a:r>
              <a:rPr lang="en-US" sz="4800" cap="none" dirty="0"/>
              <a:t>Bursty Contact Patterns</a:t>
            </a:r>
          </a:p>
        </p:txBody>
      </p:sp>
    </p:spTree>
    <p:extLst>
      <p:ext uri="{BB962C8B-B14F-4D97-AF65-F5344CB8AC3E}">
        <p14:creationId xmlns:p14="http://schemas.microsoft.com/office/powerpoint/2010/main" val="688014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980</TotalTime>
  <Words>1270</Words>
  <Application>Microsoft Office PowerPoint</Application>
  <PresentationFormat>Widescreen</PresentationFormat>
  <Paragraphs>93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Maison</vt:lpstr>
      <vt:lpstr>Celestial</vt:lpstr>
      <vt:lpstr>Beyond the Degree Distribution</vt:lpstr>
      <vt:lpstr>Overview</vt:lpstr>
      <vt:lpstr>Degree Distribution</vt:lpstr>
      <vt:lpstr>Degree Distribution</vt:lpstr>
      <vt:lpstr>Background</vt:lpstr>
      <vt:lpstr>Temporal Networks</vt:lpstr>
      <vt:lpstr>Temporal Networks</vt:lpstr>
      <vt:lpstr>Temporal Networks</vt:lpstr>
      <vt:lpstr>Bursty Contact Patterns</vt:lpstr>
      <vt:lpstr>PowerPoint Presentation</vt:lpstr>
      <vt:lpstr>PowerPoint Presentation</vt:lpstr>
      <vt:lpstr>PowerPoint Presentation</vt:lpstr>
      <vt:lpstr>PowerPoint Presentation</vt:lpstr>
      <vt:lpstr>Bursty Contact Patterns</vt:lpstr>
      <vt:lpstr>Degree Correlations</vt:lpstr>
      <vt:lpstr>Degree Correlations</vt:lpstr>
      <vt:lpstr>Link Weights and Communities</vt:lpstr>
      <vt:lpstr>Link Weights and Communities</vt:lpstr>
      <vt:lpstr>Link Weights and Communities</vt:lpstr>
      <vt:lpstr>Link Weights and Communities</vt:lpstr>
      <vt:lpstr>PowerPoint Presentation</vt:lpstr>
      <vt:lpstr>Complex Contagion</vt:lpstr>
      <vt:lpstr>Complex Contagion</vt:lpstr>
      <vt:lpstr>Complex Contagion</vt:lpstr>
      <vt:lpstr>PowerPoint Presentation</vt:lpstr>
      <vt:lpstr>PowerPoint Presentation</vt:lpstr>
      <vt:lpstr>Do Our Friends Make Us Fat?</vt:lpstr>
      <vt:lpstr>PowerPoint Presentation</vt:lpstr>
      <vt:lpstr>PowerPoint Presentation</vt:lpstr>
      <vt:lpstr>Conclusion</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Degree Distribution</dc:title>
  <dc:creator>Leddy, Michael</dc:creator>
  <cp:lastModifiedBy>Szymanski, Bolek</cp:lastModifiedBy>
  <cp:revision>16</cp:revision>
  <dcterms:created xsi:type="dcterms:W3CDTF">2022-11-11T04:38:44Z</dcterms:created>
  <dcterms:modified xsi:type="dcterms:W3CDTF">2022-12-01T05:20:06Z</dcterms:modified>
</cp:coreProperties>
</file>